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2" r:id="rId2"/>
    <p:sldId id="273" r:id="rId3"/>
  </p:sldIdLst>
  <p:sldSz cx="6858000" cy="9906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4A8DC"/>
    <a:srgbClr val="000000"/>
    <a:srgbClr val="FF6699"/>
    <a:srgbClr val="0000FF"/>
    <a:srgbClr val="FFCCFF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2" autoAdjust="0"/>
    <p:restoredTop sz="94720" autoAdjust="0"/>
  </p:normalViewPr>
  <p:slideViewPr>
    <p:cSldViewPr>
      <p:cViewPr varScale="1">
        <p:scale>
          <a:sx n="79" d="100"/>
          <a:sy n="79" d="100"/>
        </p:scale>
        <p:origin x="3180" y="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5D0B137-A754-BC80-263E-B19598E62A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●●女子大学のみなさんへ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17A3FC-BA07-1A83-EEBA-3D296DDCD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D520FEB-4186-46AA-8A5D-7EAD81BB249A}" type="datetime1">
              <a:rPr lang="ja-JP" altLang="en-US"/>
              <a:pPr>
                <a:defRPr/>
              </a:pPr>
              <a:t>2022/7/15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6BA066-F95F-FFBD-CA39-FD91BFBB40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10EB7C-FBAB-CC9B-D1F3-66EA1356A9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9E518-1AB9-4EA7-A37F-6E78F6AFF2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88A7FD9-AB48-9382-3834-D55902772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●●女子大学のみなさんへ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601B1C-D399-DA63-51E4-EB1BBF6173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BE09F5B-B133-4236-B701-EA34CE10FC31}" type="datetime1">
              <a:rPr lang="ja-JP" altLang="en-US"/>
              <a:pPr>
                <a:defRPr/>
              </a:pPr>
              <a:t>2022/7/15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164969E-2D0B-A4F9-A2BA-1BF5B5EA9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11B6ED83-FCCB-B134-73DF-E69AE3428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FB0C13-173E-7D84-196E-DC9AD8DBF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703557-630E-5209-606D-1620CB13E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31A598-1D9E-45C9-8DB7-95CC9683D1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2BA2F-F1F0-6C6E-0054-98E605AE6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DC7FE-E7D1-E085-1EDA-3E7336899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36DC8-AADA-5775-5E5A-0D0222BA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4A751-28A8-4DD5-B7C4-45FDB4399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06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7C553-A0C5-8173-F3AD-12E0E7517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6BF0A6-6110-3039-9F41-ADB1AAD67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DB4D59-B0B4-7B36-DCF7-A3A46665F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D85C-1000-4B0B-BB86-C891E526DB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085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A18030-880A-33EA-068E-D2B1EE5E0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D9643-F019-0516-37C2-01B3AD932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869A9-59FA-144E-F368-D46C66747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5E4C-CE01-437E-ADD8-15DE15EEDD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61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0210A-5C30-AD5C-707C-05E77A22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29E28-5B38-DB8D-8440-B118482EF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DD159-8DA5-EE53-265B-824D1C85D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BDFA-6414-4F85-A0E0-8CA0D32DE2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711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9475A-7244-CDCF-C6EC-2C0405305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E32FED-4E80-1CF1-090F-548E72F4F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74907-BB4D-2E02-56F1-85647B7BB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60A6-3B23-4F9B-BF01-C93E9A1022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45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7677A-B70D-8D1A-686F-315BCB150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418E6-E43B-1ECF-6782-D0645F6D5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3D62E-4CFE-662E-440F-2459CA2C0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414D-0C20-4FE0-BD14-72BFAB63F1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11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AA1721-AE48-E699-B43D-58FD9A58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ACC2E1-44F5-D569-3185-C1C6BF34E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36285C-4783-64E8-09FC-AF0C02B77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B39F-F684-4106-825E-08CC51440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48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8996AE-D09B-079E-D187-A5EF2B039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AAD5FA-A4D8-772E-54ED-73BC26887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41ED5D-B9AF-7AB1-8823-839DE1C97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A4F8-B489-4542-B4C5-B57DD29485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52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3C4F7E-FA00-0969-A048-DE7878904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566C26-0745-CA61-FEAA-2F26DEBCC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5F8FF-4191-FAE8-64C1-D30341265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2340-2BF9-4A57-BBF3-DEDE83EA75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642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58046-D5C8-C1CA-4A91-A3E4D271C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5D29F-0F0E-E05A-489E-A7855D038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8EEEE-2460-4DB0-0FE6-429455763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219B-6731-49F1-9BDD-9E85CFABAF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98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9FCC7-7E00-EDAE-37EF-E0F6DA18D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F104C-6833-119C-7365-D8D95D6B4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C52CC-D21C-E708-2883-4D4006562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59CC-D4D4-4767-B9A3-DA78C9EB6C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3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ACA634-97B8-E799-AEEC-31FB7E56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C45294-9A89-EE50-6856-FE87D9630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9D1632-F5BA-0E86-CA82-4E39989E79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19DDBC-0EC4-111F-6701-9C85DA89B8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2014.6.13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95E3FA-36A0-139B-8936-F606163CEC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500"/>
            </a:lvl1pPr>
          </a:lstStyle>
          <a:p>
            <a:pPr>
              <a:defRPr/>
            </a:pPr>
            <a:fld id="{6AA08AEA-DF56-4B13-8FBC-EA7AF248B6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fontAlgn="base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fontAlgn="base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fontAlgn="base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fontAlgn="base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69888" indent="-369888" algn="l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07975" algn="l" rtl="0" eaLnBrk="0" fontAlgn="base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36663" indent="-246063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1963" indent="-24606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227263" indent="-246063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724066" indent="-24764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fontAlgn="base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B232C5-03D7-4E8F-AEB8-C5B619E6F9AB}"/>
              </a:ext>
            </a:extLst>
          </p:cNvPr>
          <p:cNvSpPr/>
          <p:nvPr/>
        </p:nvSpPr>
        <p:spPr>
          <a:xfrm>
            <a:off x="177800" y="6148388"/>
            <a:ext cx="6553200" cy="344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4099" name="図 3">
            <a:extLst>
              <a:ext uri="{FF2B5EF4-FFF2-40B4-BE49-F238E27FC236}">
                <a16:creationId xmlns:a16="http://schemas.microsoft.com/office/drawing/2014/main" id="{44C9FC80-C26A-7835-F9E5-481D835A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r="30145"/>
          <a:stretch>
            <a:fillRect/>
          </a:stretch>
        </p:blipFill>
        <p:spPr bwMode="auto">
          <a:xfrm>
            <a:off x="0" y="0"/>
            <a:ext cx="6858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B7C089-9856-7CA7-A87B-9F70137C57AE}"/>
              </a:ext>
            </a:extLst>
          </p:cNvPr>
          <p:cNvSpPr/>
          <p:nvPr/>
        </p:nvSpPr>
        <p:spPr>
          <a:xfrm>
            <a:off x="9525" y="-19050"/>
            <a:ext cx="6858000" cy="50482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478DE-BBEB-617F-5E6D-4CFF18605255}"/>
              </a:ext>
            </a:extLst>
          </p:cNvPr>
          <p:cNvSpPr/>
          <p:nvPr/>
        </p:nvSpPr>
        <p:spPr>
          <a:xfrm>
            <a:off x="0" y="2133600"/>
            <a:ext cx="6858000" cy="1328738"/>
          </a:xfrm>
          <a:prstGeom prst="rect">
            <a:avLst/>
          </a:prstGeom>
          <a:solidFill>
            <a:srgbClr val="84A8D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2" name="テキスト ボックス 6">
            <a:extLst>
              <a:ext uri="{FF2B5EF4-FFF2-40B4-BE49-F238E27FC236}">
                <a16:creationId xmlns:a16="http://schemas.microsoft.com/office/drawing/2014/main" id="{4C35FC5E-5ADD-3119-7767-B780DF407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262188"/>
            <a:ext cx="621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4000" b="1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ＴＤＫ株式会社</a:t>
            </a:r>
            <a:endParaRPr lang="en-US" altLang="ja-JP" sz="4000" b="1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ja-JP" altLang="en-US" sz="3200" b="1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インターンシップ開催のお知らせ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E539C18-F29D-00C3-E82A-BF4DF7F6A853}"/>
              </a:ext>
            </a:extLst>
          </p:cNvPr>
          <p:cNvSpPr/>
          <p:nvPr/>
        </p:nvSpPr>
        <p:spPr>
          <a:xfrm>
            <a:off x="24880" y="4018202"/>
            <a:ext cx="685799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幅広い事業分野で製品を展開する、</a:t>
            </a:r>
            <a:endParaRPr lang="en-US" altLang="ja-JP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総合電子部品メーカーのお仕事を体験してみませんか？</a:t>
            </a:r>
            <a:endParaRPr lang="en-US" altLang="ja-JP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 eaLnBrk="1" hangingPunct="1">
              <a:defRPr/>
            </a:pPr>
            <a:endParaRPr lang="en-US" altLang="ja-JP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 eaLnBrk="1" hangingPunct="1">
              <a:defRPr/>
            </a:pPr>
            <a:r>
              <a:rPr lang="en-US" altLang="ja-JP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TDK</a:t>
            </a:r>
            <a:r>
              <a:rPr lang="ja-JP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は、新たなアイデアと、それを可能にする技術で、</a:t>
            </a:r>
          </a:p>
          <a:p>
            <a:pPr algn="ctr" eaLnBrk="1" hangingPunct="1">
              <a:defRPr/>
            </a:pPr>
            <a:r>
              <a:rPr lang="ja-JP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世界中の人々の暮らしや社会に貢献し続けています。</a:t>
            </a:r>
            <a:endParaRPr lang="en-US" altLang="ja-JP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 eaLnBrk="1" hangingPunct="1">
              <a:defRPr/>
            </a:pPr>
            <a:endParaRPr lang="en-US" altLang="ja-JP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皆さんのご参加をお待ちしております。</a:t>
            </a:r>
          </a:p>
        </p:txBody>
      </p:sp>
      <p:sp>
        <p:nvSpPr>
          <p:cNvPr id="4104" name="正方形/長方形 10">
            <a:extLst>
              <a:ext uri="{FF2B5EF4-FFF2-40B4-BE49-F238E27FC236}">
                <a16:creationId xmlns:a16="http://schemas.microsoft.com/office/drawing/2014/main" id="{1F6FB758-3C48-1091-3497-2D396F25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6324600"/>
            <a:ext cx="65532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413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413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　程　：　２０２２年７月～２０２３年２月</a:t>
            </a: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（詳細は 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Web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でご確認ください）</a:t>
            </a: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</a:t>
            </a: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　所　：　対面　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and 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Ｗｅｂ（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ZOOM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を使用予定）</a:t>
            </a: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</a:t>
            </a: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内　容　：　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各拠点での就業体験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】【IT】【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知的財産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ワークショップ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】【</a:t>
            </a: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人事面談カフェ</a:t>
            </a:r>
            <a:r>
              <a:rPr lang="en-US" altLang="ja-JP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</a:t>
            </a: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endParaRPr lang="en-US" altLang="ja-JP" sz="1800" b="1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ts val="1088"/>
              </a:lnSpc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対象学科：  　詳細はマイナビにてご確認ください。</a:t>
            </a:r>
            <a:endParaRPr lang="en-US" altLang="ja-JP" sz="1800" b="1"/>
          </a:p>
          <a:p>
            <a:pPr eaLnBrk="1" hangingPunct="1">
              <a:lnSpc>
                <a:spcPts val="1413"/>
              </a:lnSpc>
              <a:spcBef>
                <a:spcPct val="0"/>
              </a:spcBef>
              <a:buFontTx/>
              <a:buNone/>
            </a:pPr>
            <a:endParaRPr lang="en-US" altLang="ja-JP" sz="1800" b="1"/>
          </a:p>
        </p:txBody>
      </p:sp>
      <p:sp>
        <p:nvSpPr>
          <p:cNvPr id="4105" name="テキスト ボックス 1">
            <a:extLst>
              <a:ext uri="{FF2B5EF4-FFF2-40B4-BE49-F238E27FC236}">
                <a16:creationId xmlns:a16="http://schemas.microsoft.com/office/drawing/2014/main" id="{CD85B9C6-4B8D-A835-2B52-2FF97ADB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92202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詳しくは裏面へ→</a:t>
            </a:r>
            <a:endParaRPr lang="en-US" altLang="ja-JP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9C4163-B14A-B7C9-E63B-C352566C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-19050"/>
            <a:ext cx="6899275" cy="9925050"/>
          </a:xfrm>
          <a:prstGeom prst="rect">
            <a:avLst/>
          </a:prstGeom>
          <a:noFill/>
          <a:ln w="9525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95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9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D9E8E3B-73EF-B5DC-1161-69E8C38662CC}"/>
              </a:ext>
            </a:extLst>
          </p:cNvPr>
          <p:cNvSpPr/>
          <p:nvPr/>
        </p:nvSpPr>
        <p:spPr>
          <a:xfrm>
            <a:off x="103188" y="666750"/>
            <a:ext cx="6754812" cy="667702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ja-JP" sz="1600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■</a:t>
            </a:r>
            <a:r>
              <a:rPr lang="en-US" altLang="ja-JP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1Day</a:t>
            </a:r>
            <a:r>
              <a:rPr lang="ja-JP" altLang="en-US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仕事体験（</a:t>
            </a:r>
            <a:r>
              <a:rPr lang="en-US" altLang="ja-JP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IT</a:t>
            </a:r>
            <a:r>
              <a:rPr lang="ja-JP" altLang="en-US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）：</a:t>
            </a:r>
            <a:endParaRPr lang="en-US" altLang="ja-JP" sz="1400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新たなコミュニケーションツールをグローバルに導入するという、実際のプロジェクトを題材にしたワークを行っていただきます。</a:t>
            </a:r>
            <a:br>
              <a:rPr lang="ja-JP" altLang="en-US" sz="1400" b="1" dirty="0"/>
            </a:b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ワークでは、ユーザとの交渉やチーム内での協力を通して、実際の業務を疑似体験していただけます。</a:t>
            </a:r>
            <a:br>
              <a:rPr lang="ja-JP" altLang="en-US" sz="1400" b="1" dirty="0"/>
            </a:b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ワーク発表後は社員からのフィードバックもあります。</a:t>
            </a:r>
            <a:br>
              <a:rPr lang="ja-JP" altLang="en-US" sz="1400" b="1" dirty="0"/>
            </a:b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ワークを通して「社内</a:t>
            </a:r>
            <a:r>
              <a:rPr lang="en-US" altLang="ja-JP" sz="1400" b="1" dirty="0">
                <a:solidFill>
                  <a:srgbClr val="333333"/>
                </a:solidFill>
                <a:latin typeface="Hiragino Kaku Gothic ProN"/>
              </a:rPr>
              <a:t>IT</a:t>
            </a: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ってこんな仕事！」というイメージを持って帰っていただければと思います。</a:t>
            </a:r>
            <a:br>
              <a:rPr lang="ja-JP" altLang="en-US" sz="1400" b="1" dirty="0"/>
            </a:b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プログラミング等は行わないので、</a:t>
            </a:r>
            <a:r>
              <a:rPr lang="en-US" altLang="ja-JP" sz="1400" b="1" dirty="0">
                <a:solidFill>
                  <a:srgbClr val="333333"/>
                </a:solidFill>
                <a:latin typeface="Hiragino Kaku Gothic ProN"/>
              </a:rPr>
              <a:t>IT</a:t>
            </a: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未経験の方も大歓迎です。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募集人数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】25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名程度</a:t>
            </a: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応募条件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文理、経験不問（高専生、大学生、修士、博士など）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その他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エントリー後、簡単な設問にお答えいただきます。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ＰＣで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Web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ミーティングに参加、コーディングできる環境が必要です。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■各拠点での就業体験：</a:t>
            </a:r>
            <a:endParaRPr lang="en-US" altLang="ja-JP" sz="1400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rgbClr val="333333"/>
                </a:solidFill>
                <a:latin typeface="Hiragino Kaku Gothic ProN"/>
              </a:rPr>
              <a:t>各拠点での就業体験ができます。</a:t>
            </a:r>
            <a:br>
              <a:rPr lang="ja-JP" altLang="en-US" sz="1400" b="1" dirty="0"/>
            </a:br>
            <a:r>
              <a:rPr lang="ja-JP" altLang="en-US" sz="1400" b="1" dirty="0">
                <a:solidFill>
                  <a:schemeClr val="tx1"/>
                </a:solidFill>
              </a:rPr>
              <a:t>（</a:t>
            </a:r>
            <a:r>
              <a:rPr lang="ja-JP" altLang="en-US" sz="1400" b="1" dirty="0">
                <a:solidFill>
                  <a:schemeClr val="tx1"/>
                </a:solidFill>
                <a:latin typeface="Hiragino Kaku Gothic ProN"/>
              </a:rPr>
              <a:t>生産技術、材料開発体験など）</a:t>
            </a:r>
            <a:endParaRPr lang="en-US" altLang="ja-JP" sz="1400" b="1" dirty="0">
              <a:solidFill>
                <a:schemeClr val="tx1"/>
              </a:solidFill>
              <a:latin typeface="Hiragino Kaku Gothic ProN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Hiragino Kaku Gothic ProN"/>
              </a:rPr>
              <a:t>TDK</a:t>
            </a:r>
            <a:r>
              <a:rPr lang="ja-JP" altLang="en-US" sz="1400" b="1" dirty="0">
                <a:solidFill>
                  <a:schemeClr val="tx1"/>
                </a:solidFill>
                <a:latin typeface="Hiragino Kaku Gothic ProN"/>
              </a:rPr>
              <a:t>の各拠点や社員の雰囲気を肌で感じてみてください＾＾</a:t>
            </a:r>
            <a:endParaRPr lang="en-US" altLang="ja-JP" sz="1400" b="1" dirty="0">
              <a:solidFill>
                <a:schemeClr val="tx1"/>
              </a:solidFill>
              <a:latin typeface="Hiragino Kaku Gothic ProN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募集人数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各拠点ごとに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名程度</a:t>
            </a: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応募条件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理系学生の方（高専生、大学生、修士、博士など）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その他</a:t>
            </a: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エントリー後、簡単な設問にお答えいただきます。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</a:t>
            </a: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こちらに掲載したインターンシップ以外にも、多数の企画がございます。</a:t>
            </a:r>
            <a:endParaRPr lang="en-US" altLang="ja-JP" sz="1400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>
                <a:solidFill>
                  <a:srgbClr val="0000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ぜひ、マイナビをチェックしてみてください！</a:t>
            </a:r>
            <a:endParaRPr lang="en-US" altLang="ja-JP" sz="1400" b="1" dirty="0">
              <a:solidFill>
                <a:srgbClr val="0000CC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https://job.axol.jp/jn/s/tdk_24/entry/agreement</a:t>
            </a: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en-US" altLang="ja-JP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endParaRPr lang="ja-JP" altLang="en-US" sz="1400" b="1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123" name="Picture 35" descr="ろご">
            <a:extLst>
              <a:ext uri="{FF2B5EF4-FFF2-40B4-BE49-F238E27FC236}">
                <a16:creationId xmlns:a16="http://schemas.microsoft.com/office/drawing/2014/main" id="{6885E87A-957B-E4F9-90D6-BF46AC7F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30188"/>
            <a:ext cx="14208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10">
            <a:extLst>
              <a:ext uri="{FF2B5EF4-FFF2-40B4-BE49-F238E27FC236}">
                <a16:creationId xmlns:a16="http://schemas.microsoft.com/office/drawing/2014/main" id="{13A6F135-45C7-C528-F27C-A18B044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31763"/>
            <a:ext cx="448945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インターンシップ　</a:t>
            </a:r>
            <a:r>
              <a:rPr lang="ja-JP" altLang="en-US" sz="2800" b="1" dirty="0">
                <a:solidFill>
                  <a:srgbClr val="0000FF"/>
                </a:solidFill>
              </a:rPr>
              <a:t>プログラム</a:t>
            </a:r>
          </a:p>
        </p:txBody>
      </p:sp>
      <p:sp>
        <p:nvSpPr>
          <p:cNvPr id="9" name="テキスト ボックス 10">
            <a:extLst>
              <a:ext uri="{FF2B5EF4-FFF2-40B4-BE49-F238E27FC236}">
                <a16:creationId xmlns:a16="http://schemas.microsoft.com/office/drawing/2014/main" id="{CCB05C07-BA12-5426-EC5B-4A2CA1B2B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7329488"/>
            <a:ext cx="3687763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プログラム内容は変更になる場合がございます。</a:t>
            </a: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450AA00D-04AE-9B48-BB30-B8D298D2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7373938"/>
            <a:ext cx="5240337" cy="558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17" b="1" dirty="0">
                <a:solidFill>
                  <a:srgbClr val="0000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予約方法</a:t>
            </a:r>
            <a:endParaRPr lang="en-US" altLang="ja-JP" sz="1517" b="1" dirty="0">
              <a:solidFill>
                <a:srgbClr val="0000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517" dirty="0">
                <a:solidFill>
                  <a:srgbClr val="0000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ja-JP" altLang="en-US" sz="1517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まずはマイナビ経由から</a:t>
            </a:r>
            <a:r>
              <a:rPr lang="en-US" altLang="ja-JP" sz="1517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TDK</a:t>
            </a:r>
            <a:r>
              <a:rPr lang="ja-JP" altLang="en-US" sz="1517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にエントリーください。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B66363-B15A-1775-B994-E266879E33C8}"/>
              </a:ext>
            </a:extLst>
          </p:cNvPr>
          <p:cNvSpPr txBox="1"/>
          <p:nvPr/>
        </p:nvSpPr>
        <p:spPr>
          <a:xfrm>
            <a:off x="2894013" y="8077200"/>
            <a:ext cx="3481387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●○●お問い合わせ先●○●</a:t>
            </a:r>
            <a:endParaRPr lang="en-US" altLang="ja-JP" sz="1192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 eaLnBrk="1" hangingPunct="1">
              <a:defRPr/>
            </a:pPr>
            <a:endParaRPr lang="en-US" altLang="ja-JP" sz="11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fr-FR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〒</a:t>
            </a:r>
            <a:r>
              <a:rPr lang="fr-FR" altLang="ja-JP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272-8558</a:t>
            </a:r>
            <a:endParaRPr lang="en-US" altLang="ja-JP" sz="1192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fr-FR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千葉県市川市東大和田</a:t>
            </a:r>
            <a:r>
              <a:rPr lang="fr-FR" altLang="ja-JP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2-15-7</a:t>
            </a:r>
          </a:p>
          <a:p>
            <a:pPr eaLnBrk="1" hangingPunct="1">
              <a:defRPr/>
            </a:pPr>
            <a:r>
              <a:rPr lang="ja-JP" altLang="fr-FR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ＴＤＫ株式会社</a:t>
            </a: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fr-FR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人事</a:t>
            </a: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部　採用課</a:t>
            </a:r>
            <a:endParaRPr lang="en-US" altLang="ja-JP" sz="1192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fr-FR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インターンシップ担当：</a:t>
            </a: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加賀谷</a:t>
            </a:r>
            <a:endParaRPr lang="en-US" altLang="ja-JP" sz="1192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defRPr/>
            </a:pPr>
            <a:r>
              <a:rPr lang="ja-JP" altLang="en-US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fr-FR" altLang="ja-JP" sz="1192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E-mail: gsaiyou@jp.tdk.com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CC137C2-2866-6CE7-F5AE-D54F881F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0"/>
            <a:ext cx="6848475" cy="9906000"/>
          </a:xfrm>
          <a:prstGeom prst="rect">
            <a:avLst/>
          </a:prstGeom>
          <a:noFill/>
          <a:ln w="9525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95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950"/>
          </a:p>
        </p:txBody>
      </p:sp>
      <p:pic>
        <p:nvPicPr>
          <p:cNvPr id="5129" name="図 2">
            <a:extLst>
              <a:ext uri="{FF2B5EF4-FFF2-40B4-BE49-F238E27FC236}">
                <a16:creationId xmlns:a16="http://schemas.microsoft.com/office/drawing/2014/main" id="{76B6BDA0-F6D5-4569-4924-8E0BB06D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7931150"/>
            <a:ext cx="17716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</TotalTime>
  <Words>481</Words>
  <Application>Microsoft Office PowerPoint</Application>
  <PresentationFormat>A4 210 x 297 mm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Arial</vt:lpstr>
      <vt:lpstr>ＭＳ Ｐゴシック</vt:lpstr>
      <vt:lpstr>Calibri</vt:lpstr>
      <vt:lpstr>游ゴシック Medium</vt:lpstr>
      <vt:lpstr>Hiragino Kaku Gothic ProN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深沢 しほ</dc:creator>
  <cp:lastModifiedBy>和田　祐子</cp:lastModifiedBy>
  <cp:revision>296</cp:revision>
  <cp:lastPrinted>2019-06-06T23:59:53Z</cp:lastPrinted>
  <dcterms:created xsi:type="dcterms:W3CDTF">1601-01-01T00:00:00Z</dcterms:created>
  <dcterms:modified xsi:type="dcterms:W3CDTF">2022-07-15T03:47:54Z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